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85" r:id="rId5"/>
    <p:sldMasterId id="2147483699" r:id="rId6"/>
  </p:sldMasterIdLst>
  <p:notesMasterIdLst>
    <p:notesMasterId r:id="rId15"/>
  </p:notesMasterIdLst>
  <p:handoutMasterIdLst>
    <p:handoutMasterId r:id="rId16"/>
  </p:handoutMasterIdLst>
  <p:sldIdLst>
    <p:sldId id="256" r:id="rId7"/>
    <p:sldId id="351" r:id="rId8"/>
    <p:sldId id="353" r:id="rId9"/>
    <p:sldId id="357" r:id="rId10"/>
    <p:sldId id="352" r:id="rId11"/>
    <p:sldId id="355" r:id="rId12"/>
    <p:sldId id="358" r:id="rId13"/>
    <p:sldId id="30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5"/>
    <a:srgbClr val="CBB379"/>
    <a:srgbClr val="9BBF71"/>
    <a:srgbClr val="7DE5CB"/>
    <a:srgbClr val="BFC2C9"/>
    <a:srgbClr val="AAACB2"/>
    <a:srgbClr val="55D6E8"/>
    <a:srgbClr val="5AD6E7"/>
    <a:srgbClr val="EE7874"/>
    <a:srgbClr val="91B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5534EF-4482-4ECD-9E07-7C6FA6B6F522}" v="3" dt="2021-09-13T15:18:27.5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7" autoAdjust="0"/>
    <p:restoredTop sz="78553" autoAdjust="0"/>
  </p:normalViewPr>
  <p:slideViewPr>
    <p:cSldViewPr snapToGrid="0">
      <p:cViewPr>
        <p:scale>
          <a:sx n="87" d="100"/>
          <a:sy n="8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7" d="100"/>
          <a:sy n="107" d="100"/>
        </p:scale>
        <p:origin x="3200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oelicher, Joseph" userId="4d3d89af-ad8d-43df-a359-eec619f28873" providerId="ADAL" clId="{175534EF-4482-4ECD-9E07-7C6FA6B6F522}"/>
    <pc:docChg chg="undo custSel addSld modSld sldOrd">
      <pc:chgData name="Froelicher, Joseph" userId="4d3d89af-ad8d-43df-a359-eec619f28873" providerId="ADAL" clId="{175534EF-4482-4ECD-9E07-7C6FA6B6F522}" dt="2021-09-13T15:50:52.512" v="1106" actId="20577"/>
      <pc:docMkLst>
        <pc:docMk/>
      </pc:docMkLst>
      <pc:sldChg chg="ord modNotesTx">
        <pc:chgData name="Froelicher, Joseph" userId="4d3d89af-ad8d-43df-a359-eec619f28873" providerId="ADAL" clId="{175534EF-4482-4ECD-9E07-7C6FA6B6F522}" dt="2021-09-13T15:12:41.324" v="136" actId="20577"/>
        <pc:sldMkLst>
          <pc:docMk/>
          <pc:sldMk cId="1185234955" sldId="322"/>
        </pc:sldMkLst>
      </pc:sldChg>
      <pc:sldChg chg="modSp mod">
        <pc:chgData name="Froelicher, Joseph" userId="4d3d89af-ad8d-43df-a359-eec619f28873" providerId="ADAL" clId="{175534EF-4482-4ECD-9E07-7C6FA6B6F522}" dt="2021-09-13T15:50:52.512" v="1106" actId="20577"/>
        <pc:sldMkLst>
          <pc:docMk/>
          <pc:sldMk cId="352466364" sldId="355"/>
        </pc:sldMkLst>
        <pc:spChg chg="mod">
          <ac:chgData name="Froelicher, Joseph" userId="4d3d89af-ad8d-43df-a359-eec619f28873" providerId="ADAL" clId="{175534EF-4482-4ECD-9E07-7C6FA6B6F522}" dt="2021-09-13T15:50:52.512" v="1106" actId="20577"/>
          <ac:spMkLst>
            <pc:docMk/>
            <pc:sldMk cId="352466364" sldId="355"/>
            <ac:spMk id="4" creationId="{0146A095-8D79-41D9-A32D-F70C07A12CAA}"/>
          </ac:spMkLst>
        </pc:spChg>
      </pc:sldChg>
      <pc:sldChg chg="addSp delSp modSp new mod">
        <pc:chgData name="Froelicher, Joseph" userId="4d3d89af-ad8d-43df-a359-eec619f28873" providerId="ADAL" clId="{175534EF-4482-4ECD-9E07-7C6FA6B6F522}" dt="2021-09-13T15:25:49.582" v="1033" actId="6549"/>
        <pc:sldMkLst>
          <pc:docMk/>
          <pc:sldMk cId="2402743495" sldId="360"/>
        </pc:sldMkLst>
        <pc:spChg chg="mod">
          <ac:chgData name="Froelicher, Joseph" userId="4d3d89af-ad8d-43df-a359-eec619f28873" providerId="ADAL" clId="{175534EF-4482-4ECD-9E07-7C6FA6B6F522}" dt="2021-09-13T15:15:02.786" v="158" actId="14100"/>
          <ac:spMkLst>
            <pc:docMk/>
            <pc:sldMk cId="2402743495" sldId="360"/>
            <ac:spMk id="2" creationId="{D43EF22D-93F9-4AC6-9277-068C9CE28F8B}"/>
          </ac:spMkLst>
        </pc:spChg>
        <pc:spChg chg="del">
          <ac:chgData name="Froelicher, Joseph" userId="4d3d89af-ad8d-43df-a359-eec619f28873" providerId="ADAL" clId="{175534EF-4482-4ECD-9E07-7C6FA6B6F522}" dt="2021-09-13T15:15:05.450" v="159" actId="478"/>
          <ac:spMkLst>
            <pc:docMk/>
            <pc:sldMk cId="2402743495" sldId="360"/>
            <ac:spMk id="3" creationId="{4A9FE8C8-1359-4290-8961-92D21C07D1E2}"/>
          </ac:spMkLst>
        </pc:spChg>
        <pc:spChg chg="mod">
          <ac:chgData name="Froelicher, Joseph" userId="4d3d89af-ad8d-43df-a359-eec619f28873" providerId="ADAL" clId="{175534EF-4482-4ECD-9E07-7C6FA6B6F522}" dt="2021-09-13T15:18:22.897" v="262" actId="1076"/>
          <ac:spMkLst>
            <pc:docMk/>
            <pc:sldMk cId="2402743495" sldId="360"/>
            <ac:spMk id="4" creationId="{37426891-4925-4B7C-BE4D-F6C73DFB0B80}"/>
          </ac:spMkLst>
        </pc:spChg>
        <pc:spChg chg="mod">
          <ac:chgData name="Froelicher, Joseph" userId="4d3d89af-ad8d-43df-a359-eec619f28873" providerId="ADAL" clId="{175534EF-4482-4ECD-9E07-7C6FA6B6F522}" dt="2021-09-13T15:18:22.897" v="262" actId="1076"/>
          <ac:spMkLst>
            <pc:docMk/>
            <pc:sldMk cId="2402743495" sldId="360"/>
            <ac:spMk id="5" creationId="{37058D46-7804-48B8-88B1-EBE13CEB1F03}"/>
          </ac:spMkLst>
        </pc:spChg>
        <pc:spChg chg="add del">
          <ac:chgData name="Froelicher, Joseph" userId="4d3d89af-ad8d-43df-a359-eec619f28873" providerId="ADAL" clId="{175534EF-4482-4ECD-9E07-7C6FA6B6F522}" dt="2021-09-13T15:18:12.523" v="261" actId="478"/>
          <ac:spMkLst>
            <pc:docMk/>
            <pc:sldMk cId="2402743495" sldId="360"/>
            <ac:spMk id="6" creationId="{1859A8B4-FCBF-4973-8E08-4A3CCA884750}"/>
          </ac:spMkLst>
        </pc:spChg>
        <pc:spChg chg="add mod">
          <ac:chgData name="Froelicher, Joseph" userId="4d3d89af-ad8d-43df-a359-eec619f28873" providerId="ADAL" clId="{175534EF-4482-4ECD-9E07-7C6FA6B6F522}" dt="2021-09-13T15:25:49.582" v="1033" actId="6549"/>
          <ac:spMkLst>
            <pc:docMk/>
            <pc:sldMk cId="2402743495" sldId="360"/>
            <ac:spMk id="7" creationId="{EEB01D59-C9A0-4FE3-B7A7-4D816B563470}"/>
          </ac:spMkLst>
        </pc:spChg>
        <pc:spChg chg="add mod">
          <ac:chgData name="Froelicher, Joseph" userId="4d3d89af-ad8d-43df-a359-eec619f28873" providerId="ADAL" clId="{175534EF-4482-4ECD-9E07-7C6FA6B6F522}" dt="2021-09-13T15:18:50.666" v="316" actId="14100"/>
          <ac:spMkLst>
            <pc:docMk/>
            <pc:sldMk cId="2402743495" sldId="360"/>
            <ac:spMk id="8" creationId="{5DE7764C-4C17-49AF-B2EF-6ADC9046BAA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53EBD-2868-854D-B7E4-FEB3D2B729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0E9156-2865-E34D-B5BE-6030F5B6488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349C0C-E19E-2A41-9ADF-2987DE64CDD3}" type="datetimeFigureOut">
              <a:rPr lang="en-US" smtClean="0"/>
              <a:t>11/1/2021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48FF2-80CA-5040-A76B-E7E8773EE7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E9548-A76A-A44A-B5A6-B38389EF447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6A50A9-82D1-EE42-A9BF-9F5047B52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842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AE1E33-D903-42F5-918E-4EEA31BDA9DA}" type="datetimeFigureOut">
              <a:rPr lang="en-US" smtClean="0"/>
              <a:t>11/1/2021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9F632-0407-4C0A-BE8F-CDAC807460C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63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9F632-0407-4C0A-BE8F-CDAC807460C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04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9F632-0407-4C0A-BE8F-CDAC807460C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021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9F632-0407-4C0A-BE8F-CDAC807460C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678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9D32-A698-4EEB-B860-8705CEE0E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6C5EBE-54CD-468A-94A7-3A3D3F750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6326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5B5AF314-6C09-934D-BDD2-4D265D3A7B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785" y="0"/>
            <a:ext cx="12054215" cy="6858000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B9B43E3F-9CDB-1941-90CE-D4A6CAA346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062460-7156-124C-8F95-CF83C8A652D2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12994B7-EBE5-5547-9B7C-94C22155B6E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6068" y="2876656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395625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ll building in a city&#10;&#10;Description automatically generated">
            <a:extLst>
              <a:ext uri="{FF2B5EF4-FFF2-40B4-BE49-F238E27FC236}">
                <a16:creationId xmlns:a16="http://schemas.microsoft.com/office/drawing/2014/main" id="{DF83CFDB-866D-584A-BB61-1DD61C588C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1"/>
          <a:stretch/>
        </p:blipFill>
        <p:spPr>
          <a:xfrm>
            <a:off x="131848" y="0"/>
            <a:ext cx="12060151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8C1C290-7C3A-DF40-ACF5-3AA105F08442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61209DC4-2E36-7146-9313-FC96B03FA9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5139" y="456830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A92E7E29-3EA7-F04E-BFA2-AD7947BCF6A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5516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large building&#10;&#10;Description automatically generated">
            <a:extLst>
              <a:ext uri="{FF2B5EF4-FFF2-40B4-BE49-F238E27FC236}">
                <a16:creationId xmlns:a16="http://schemas.microsoft.com/office/drawing/2014/main" id="{3762F0A7-6FD3-E14B-A3CA-A2AFC5F41A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092" y="0"/>
            <a:ext cx="12056908" cy="6858000"/>
          </a:xfrm>
          <a:prstGeom prst="rect">
            <a:avLst/>
          </a:prstGeom>
        </p:spPr>
      </p:pic>
      <p:sp>
        <p:nvSpPr>
          <p:cNvPr id="34" name="Text Placeholder 12">
            <a:extLst>
              <a:ext uri="{FF2B5EF4-FFF2-40B4-BE49-F238E27FC236}">
                <a16:creationId xmlns:a16="http://schemas.microsoft.com/office/drawing/2014/main" id="{66A599F1-992C-6646-91DC-715705FA16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93901" y="3611916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3D31933-7D67-D54C-8048-59AD4560A6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98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Break 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ign in front of a building&#10;&#10;Description automatically generated">
            <a:extLst>
              <a:ext uri="{FF2B5EF4-FFF2-40B4-BE49-F238E27FC236}">
                <a16:creationId xmlns:a16="http://schemas.microsoft.com/office/drawing/2014/main" id="{488A7EE0-3EE9-1B41-B9FF-7373BABDD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202" y="0"/>
            <a:ext cx="12046040" cy="685800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F2346E69-E968-314F-865C-5B7DFCB7E61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8427CB90-B1AF-F346-BC89-EC44BBEC3D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0613" y="53287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2057342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luttered desk&#10;&#10;Description automatically generated">
            <a:extLst>
              <a:ext uri="{FF2B5EF4-FFF2-40B4-BE49-F238E27FC236}">
                <a16:creationId xmlns:a16="http://schemas.microsoft.com/office/drawing/2014/main" id="{1CF682F6-C293-6A4D-9B1E-DF7CC929D3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5115" y="-1"/>
            <a:ext cx="12056885" cy="6858001"/>
          </a:xfrm>
          <a:prstGeom prst="rect">
            <a:avLst/>
          </a:prstGeom>
        </p:spPr>
      </p:pic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5510073B-537B-0D49-B4E1-5AC772D5D15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2810667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9CE911-8C0F-D644-9594-86E95F21AB2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873" y="6054291"/>
            <a:ext cx="2613718" cy="47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77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view of a city&#10;&#10;Description automatically generated">
            <a:extLst>
              <a:ext uri="{FF2B5EF4-FFF2-40B4-BE49-F238E27FC236}">
                <a16:creationId xmlns:a16="http://schemas.microsoft.com/office/drawing/2014/main" id="{AE3A9CA1-3A58-114E-BACF-9ED266B041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0146" y="0"/>
            <a:ext cx="12041463" cy="6858000"/>
          </a:xfrm>
          <a:prstGeom prst="rect">
            <a:avLst/>
          </a:prstGeom>
        </p:spPr>
      </p:pic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FCFFE94B-123E-C04C-82CB-EE0C2A59F64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58701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A87BEBE7-662D-334D-B3DD-14531AD2BAD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629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view of a city at night&#10;&#10;Description automatically generated">
            <a:extLst>
              <a:ext uri="{FF2B5EF4-FFF2-40B4-BE49-F238E27FC236}">
                <a16:creationId xmlns:a16="http://schemas.microsoft.com/office/drawing/2014/main" id="{3C3AEF05-C58F-7B4F-A88C-D5659D3A5F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140147" y="-1"/>
            <a:ext cx="12041462" cy="6858001"/>
          </a:xfrm>
          <a:prstGeom prst="rect">
            <a:avLst/>
          </a:prstGeom>
        </p:spPr>
      </p:pic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6747931A-6D7B-6240-AF8E-48071025707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587013"/>
            <a:ext cx="5997575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SECTION BREAK/ TRANSITION SLIDE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72352A9-751F-A14B-A030-D47E30C63BA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73" y="6064223"/>
            <a:ext cx="2613718" cy="47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567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C3A0F-6E55-4B06-8CB0-0EB6D0AA83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DEEC2A-FE95-4D69-96AF-7CB414DE65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6227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669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E6203-7543-CE47-8A1E-A889E9113A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785" y="620440"/>
            <a:ext cx="4992556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HEADING TEXT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FC070BE-1FEE-F04B-B456-3EF06CBAAE5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5" y="224484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45ACD58-D78E-8E48-9455-5C51433032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2" y="3610038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23DA182-ED9A-0045-A9F8-B4FE7EBCB5A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5" y="3256878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4D301D-51D2-7B49-B36F-2D3B066FD32F}"/>
              </a:ext>
            </a:extLst>
          </p:cNvPr>
          <p:cNvSpPr/>
          <p:nvPr userDrawn="1"/>
        </p:nvSpPr>
        <p:spPr>
          <a:xfrm>
            <a:off x="0" y="555892"/>
            <a:ext cx="416859" cy="1219120"/>
          </a:xfrm>
          <a:prstGeom prst="rect">
            <a:avLst/>
          </a:prstGeom>
          <a:solidFill>
            <a:srgbClr val="CBB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Picture Placeholder 15">
            <a:extLst>
              <a:ext uri="{FF2B5EF4-FFF2-40B4-BE49-F238E27FC236}">
                <a16:creationId xmlns:a16="http://schemas.microsoft.com/office/drawing/2014/main" id="{BBB4CB9C-ACE6-C049-B0B7-CFE3862C2E2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1750613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4A6B9E0-8BB5-5A4E-B3FD-96457F7267FA}"/>
              </a:ext>
            </a:extLst>
          </p:cNvPr>
          <p:cNvSpPr/>
          <p:nvPr userDrawn="1"/>
        </p:nvSpPr>
        <p:spPr>
          <a:xfrm>
            <a:off x="0" y="555892"/>
            <a:ext cx="416859" cy="707886"/>
          </a:xfrm>
          <a:prstGeom prst="rect">
            <a:avLst/>
          </a:prstGeom>
          <a:solidFill>
            <a:srgbClr val="CBB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C8EB69E-47F3-694D-A275-23388F3B4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784" y="620441"/>
            <a:ext cx="9143215" cy="643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HEADING TEXT GOES HERE</a:t>
            </a:r>
          </a:p>
        </p:txBody>
      </p:sp>
      <p:sp>
        <p:nvSpPr>
          <p:cNvPr id="13" name="Text Placeholder 17">
            <a:extLst>
              <a:ext uri="{FF2B5EF4-FFF2-40B4-BE49-F238E27FC236}">
                <a16:creationId xmlns:a16="http://schemas.microsoft.com/office/drawing/2014/main" id="{0F974FB2-8D75-DA41-B324-DD4C53B0A3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2C089CB9-1237-DF47-979F-BF42687AD1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1AA03A5E-6068-E541-BC6B-D15350A09A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8AE174FD-3800-994F-BFA6-327768F383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04724" y="1922114"/>
            <a:ext cx="5324475" cy="39168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807106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nical Ca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F646B38-2DA4-0D4B-ADBF-652AA90F5193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3693446" y="2806995"/>
            <a:chExt cx="946988" cy="94698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9BCEFF0-634C-2141-9CAA-A4B41968BB86}"/>
                </a:ext>
              </a:extLst>
            </p:cNvPr>
            <p:cNvSpPr/>
            <p:nvPr/>
          </p:nvSpPr>
          <p:spPr>
            <a:xfrm>
              <a:off x="3693446" y="2806995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FB0DEC4-6C7E-2D41-86D8-E0D0C3DBA7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09665" y="2909785"/>
              <a:ext cx="720601" cy="720601"/>
            </a:xfrm>
            <a:prstGeom prst="rect">
              <a:avLst/>
            </a:prstGeom>
          </p:spPr>
        </p:pic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1DF9BF6F-5BE5-A949-A2BE-FEB6D3DE73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CLINICAL CARE HEADLINE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632BF96A-B5EB-CE4D-B28C-D3E503A430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B78C0FC2-AC0D-294F-9B31-E0C4B664BC3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97048F38-8868-E245-9A6A-ACE7B8690C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2C5BB342-F305-7C4A-AB1C-2B52530AFB7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572251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ov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D797ACA-64C8-7D40-89A6-029F81442CA3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600622" y="494100"/>
            <a:chExt cx="946988" cy="9469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FF4B835-26A5-6446-8C81-08408FEF2E79}"/>
                </a:ext>
              </a:extLst>
            </p:cNvPr>
            <p:cNvSpPr/>
            <p:nvPr/>
          </p:nvSpPr>
          <p:spPr>
            <a:xfrm>
              <a:off x="600622" y="494100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 descr="A close up of a logo&#10;&#10;Description automatically generated">
              <a:extLst>
                <a:ext uri="{FF2B5EF4-FFF2-40B4-BE49-F238E27FC236}">
                  <a16:creationId xmlns:a16="http://schemas.microsoft.com/office/drawing/2014/main" id="{C1B9D8A2-E10E-C240-BB52-98F817076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5483" y="658960"/>
              <a:ext cx="617266" cy="617266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725F7162-D169-464C-AC28-508EBE3089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INNOVATION HEADLINE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0A904540-C743-F240-9D83-88C35256DD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C27EDD35-7F0C-4E41-A6AF-912CBA83E0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62B64F62-B39C-884B-AA09-8D7E8B40FD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1" name="Picture Placeholder 15">
            <a:extLst>
              <a:ext uri="{FF2B5EF4-FFF2-40B4-BE49-F238E27FC236}">
                <a16:creationId xmlns:a16="http://schemas.microsoft.com/office/drawing/2014/main" id="{56B375AC-58B2-7345-BDF1-578A007A55C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646783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earc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E5AD0B6-2B6C-FA4D-ABA4-26B7B50E3F8B}"/>
              </a:ext>
            </a:extLst>
          </p:cNvPr>
          <p:cNvGrpSpPr/>
          <p:nvPr userDrawn="1"/>
        </p:nvGrpSpPr>
        <p:grpSpPr>
          <a:xfrm>
            <a:off x="600622" y="494100"/>
            <a:ext cx="946988" cy="946988"/>
            <a:chOff x="600622" y="494100"/>
            <a:chExt cx="946988" cy="9469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F3A379D-1320-A64A-8C76-30C9FE7FC1BD}"/>
                </a:ext>
              </a:extLst>
            </p:cNvPr>
            <p:cNvSpPr/>
            <p:nvPr/>
          </p:nvSpPr>
          <p:spPr>
            <a:xfrm>
              <a:off x="600622" y="494100"/>
              <a:ext cx="946988" cy="94698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BB379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A7CB0C8-EBE5-7748-8915-FC6D08E1C1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1972" y="615449"/>
              <a:ext cx="704288" cy="704288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751C049B-037A-E74B-943B-377837A7AA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581107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RESEARCH HEADLINE</a:t>
            </a:r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97AAA9A8-1C75-6440-999B-00827C6CC0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94B577A8-CF1D-3142-A816-011F969413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8FF370A9-2602-D74B-AE49-0AC661AFF6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1" name="Picture Placeholder 15">
            <a:extLst>
              <a:ext uri="{FF2B5EF4-FFF2-40B4-BE49-F238E27FC236}">
                <a16:creationId xmlns:a16="http://schemas.microsoft.com/office/drawing/2014/main" id="{453BF050-CD13-C94C-B9CE-B2E72A1FA2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3897868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uc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E525F57E-86A8-8144-8038-AEFA51EB9EED}"/>
              </a:ext>
            </a:extLst>
          </p:cNvPr>
          <p:cNvSpPr/>
          <p:nvPr userDrawn="1"/>
        </p:nvSpPr>
        <p:spPr>
          <a:xfrm>
            <a:off x="600622" y="494100"/>
            <a:ext cx="946988" cy="946988"/>
          </a:xfrm>
          <a:prstGeom prst="ellipse">
            <a:avLst/>
          </a:prstGeom>
          <a:solidFill>
            <a:schemeClr val="bg1"/>
          </a:solidFill>
          <a:ln w="38100">
            <a:solidFill>
              <a:srgbClr val="CBB37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A53CE1-7B8D-F74E-9A10-561D816A71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579" y="598495"/>
            <a:ext cx="765089" cy="76508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FCD0229-8FEF-1A41-9E88-9ED0CD2C6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3829" y="811650"/>
            <a:ext cx="4660243" cy="3118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 dirty="0"/>
              <a:t>EDUCATION HEADLINE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34875887-C26C-EF4B-9E8B-B815DE9A0D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2784" y="1922114"/>
            <a:ext cx="4660243" cy="8309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We are a world-class medical destination at the forefront of transformative education, science, medicine, and healthcare. </a:t>
            </a:r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2DD5ABC8-4DA4-B141-AA0E-20711C2626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801" y="3278343"/>
            <a:ext cx="4660900" cy="2560637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3CF7DBDE-C516-2645-9102-1B4C37B249C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2784" y="2925183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0" name="Picture Placeholder 15">
            <a:extLst>
              <a:ext uri="{FF2B5EF4-FFF2-40B4-BE49-F238E27FC236}">
                <a16:creationId xmlns:a16="http://schemas.microsoft.com/office/drawing/2014/main" id="{987A6143-9BFB-0640-8A56-E6D2AFCAE10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55887" y="1"/>
            <a:ext cx="5636113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2448915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Text no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9AFDB238-CE84-D341-B157-1AA523A75A0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62966" y="2543238"/>
            <a:ext cx="4660900" cy="2560637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Pct val="110000"/>
              <a:buFont typeface="Arial" panose="020B0604020202020204" pitchFamily="34" charset="0"/>
              <a:buChar char="•"/>
              <a:tabLst/>
              <a:defRPr sz="16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BB379"/>
              </a:buClr>
              <a:buSzTx/>
              <a:tabLst/>
              <a:defRPr/>
            </a:pPr>
            <a:r>
              <a:rPr lang="en-US" dirty="0"/>
              <a:t>Bullet point</a:t>
            </a:r>
          </a:p>
          <a:p>
            <a:pPr lvl="0"/>
            <a:endParaRPr lang="en-US" dirty="0"/>
          </a:p>
        </p:txBody>
      </p:sp>
      <p:sp>
        <p:nvSpPr>
          <p:cNvPr id="10" name="Text Placeholder 21">
            <a:extLst>
              <a:ext uri="{FF2B5EF4-FFF2-40B4-BE49-F238E27FC236}">
                <a16:creationId xmlns:a16="http://schemas.microsoft.com/office/drawing/2014/main" id="{0EAD4234-EBED-FC4C-AC38-CEE9D587354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62949" y="2100430"/>
            <a:ext cx="2700338" cy="3305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SUBHEADER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9F6BA08-429D-4C46-A161-74FD957782A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2825" y="1389063"/>
            <a:ext cx="5324475" cy="39989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i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INSERT</a:t>
            </a:r>
            <a:br>
              <a:rPr lang="en-US" dirty="0"/>
            </a:br>
            <a:r>
              <a:rPr lang="en-US" dirty="0"/>
              <a:t>PICTURE OR GRAPHIC</a:t>
            </a:r>
          </a:p>
        </p:txBody>
      </p:sp>
    </p:spTree>
    <p:extLst>
      <p:ext uri="{BB962C8B-B14F-4D97-AF65-F5344CB8AC3E}">
        <p14:creationId xmlns:p14="http://schemas.microsoft.com/office/powerpoint/2010/main" val="3668502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4000">
              <a:schemeClr val="bg1">
                <a:lumMod val="97000"/>
              </a:schemeClr>
            </a:gs>
            <a:gs pos="100000">
              <a:schemeClr val="bg1">
                <a:lumMod val="9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0C6E7D-0691-E845-A7E5-00631560AC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94001"/>
            <a:ext cx="12191999" cy="70520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190085F-B6F6-BB4C-AFE0-865C96C35AB6}"/>
              </a:ext>
            </a:extLst>
          </p:cNvPr>
          <p:cNvSpPr/>
          <p:nvPr userDrawn="1"/>
        </p:nvSpPr>
        <p:spPr>
          <a:xfrm>
            <a:off x="2" y="2017795"/>
            <a:ext cx="852543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F23775-81D2-0941-971E-8BD0B8611163}"/>
              </a:ext>
            </a:extLst>
          </p:cNvPr>
          <p:cNvSpPr txBox="1">
            <a:spLocks/>
          </p:cNvSpPr>
          <p:nvPr userDrawn="1"/>
        </p:nvSpPr>
        <p:spPr>
          <a:xfrm>
            <a:off x="241433" y="2117487"/>
            <a:ext cx="9144000" cy="89400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POWERPOINT TITLE	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9E7E00-36E3-3542-B275-5CBA869A6B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190" y="1176983"/>
            <a:ext cx="6401094" cy="61484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DF865A41-D263-7E44-AD86-0DD07B34166B}"/>
              </a:ext>
            </a:extLst>
          </p:cNvPr>
          <p:cNvSpPr txBox="1">
            <a:spLocks/>
          </p:cNvSpPr>
          <p:nvPr userDrawn="1"/>
        </p:nvSpPr>
        <p:spPr>
          <a:xfrm>
            <a:off x="1225519" y="2911802"/>
            <a:ext cx="7299917" cy="63848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latin typeface="Helvetica Light" panose="020B0403020202020204" pitchFamily="34" charset="0"/>
              </a:rPr>
              <a:t>Insert Subtitle</a:t>
            </a:r>
          </a:p>
        </p:txBody>
      </p:sp>
    </p:spTree>
    <p:extLst>
      <p:ext uri="{BB962C8B-B14F-4D97-AF65-F5344CB8AC3E}">
        <p14:creationId xmlns:p14="http://schemas.microsoft.com/office/powerpoint/2010/main" val="1661049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Wingdings" charset="2"/>
        <a:buChar char="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Wingdings" charset="2"/>
        <a:buChar char="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A49566"/>
        </a:buClr>
        <a:buSzPct val="90000"/>
        <a:buFont typeface="Meiryo" charset="-128"/>
        <a:buChar char="➧"/>
        <a:defRPr sz="32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3889B16-B69F-144B-9575-31ACC7D7EEBD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5873" y="6054291"/>
            <a:ext cx="2613718" cy="4757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9D82DB-C54A-DD48-ACC9-321C5E21CB24}"/>
              </a:ext>
            </a:extLst>
          </p:cNvPr>
          <p:cNvSpPr/>
          <p:nvPr userDrawn="1"/>
        </p:nvSpPr>
        <p:spPr>
          <a:xfrm>
            <a:off x="9987280" y="6317974"/>
            <a:ext cx="215878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Light" panose="020B0403020202020204" pitchFamily="34" charset="0"/>
              </a:rPr>
              <a:t>Project 2: Sample Size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E4A15A6-10A8-0C48-9D7A-94270C27E8FC}"/>
              </a:ext>
            </a:extLst>
          </p:cNvPr>
          <p:cNvCxnSpPr>
            <a:cxnSpLocks/>
          </p:cNvCxnSpPr>
          <p:nvPr userDrawn="1"/>
        </p:nvCxnSpPr>
        <p:spPr>
          <a:xfrm>
            <a:off x="10324990" y="6266539"/>
            <a:ext cx="148336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D1A38E3-D28F-1C42-BDF8-EC581A238458}"/>
              </a:ext>
            </a:extLst>
          </p:cNvPr>
          <p:cNvSpPr/>
          <p:nvPr userDrawn="1"/>
        </p:nvSpPr>
        <p:spPr>
          <a:xfrm>
            <a:off x="0" y="0"/>
            <a:ext cx="142240" cy="6858000"/>
          </a:xfrm>
          <a:prstGeom prst="rect">
            <a:avLst/>
          </a:prstGeom>
          <a:solidFill>
            <a:srgbClr val="CBB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212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1" r:id="rId2"/>
    <p:sldLayoutId id="2147483687" r:id="rId3"/>
    <p:sldLayoutId id="2147483688" r:id="rId4"/>
    <p:sldLayoutId id="2147483696" r:id="rId5"/>
    <p:sldLayoutId id="2147483697" r:id="rId6"/>
    <p:sldLayoutId id="2147483698" r:id="rId7"/>
    <p:sldLayoutId id="2147483689" r:id="rId8"/>
    <p:sldLayoutId id="2147483692" r:id="rId9"/>
    <p:sldLayoutId id="2147483693" r:id="rId10"/>
    <p:sldLayoutId id="2147483694" r:id="rId11"/>
    <p:sldLayoutId id="2147483695" r:id="rId12"/>
    <p:sldLayoutId id="2147483700" r:id="rId13"/>
    <p:sldLayoutId id="2147483701" r:id="rId14"/>
    <p:sldLayoutId id="2147483702" r:id="rId1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60CB55F-7018-8045-A62A-AFC80237AC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6261"/>
            <a:ext cx="12191999" cy="695076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5999311-31A2-5445-A802-17D1F02724AC}"/>
              </a:ext>
            </a:extLst>
          </p:cNvPr>
          <p:cNvSpPr/>
          <p:nvPr userDrawn="1"/>
        </p:nvSpPr>
        <p:spPr>
          <a:xfrm>
            <a:off x="1" y="2025525"/>
            <a:ext cx="785858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993065C-C879-5E46-9E43-F2AA0068548C}"/>
              </a:ext>
            </a:extLst>
          </p:cNvPr>
          <p:cNvSpPr txBox="1">
            <a:spLocks/>
          </p:cNvSpPr>
          <p:nvPr userDrawn="1"/>
        </p:nvSpPr>
        <p:spPr>
          <a:xfrm>
            <a:off x="1457490" y="1929783"/>
            <a:ext cx="9144000" cy="108549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THANK YOU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56A806-CA4D-C646-9E64-B6D7EDF6E19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7490" y="1219201"/>
            <a:ext cx="6401094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65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604670C-E670-CE47-9545-E6736381DE2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94001"/>
            <a:ext cx="12191999" cy="70520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5F7BDD8-8641-8841-9B92-E853C2D4F027}"/>
              </a:ext>
            </a:extLst>
          </p:cNvPr>
          <p:cNvSpPr/>
          <p:nvPr/>
        </p:nvSpPr>
        <p:spPr>
          <a:xfrm>
            <a:off x="2" y="2017795"/>
            <a:ext cx="852543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B4D204A-4FCA-0344-A580-1895CAC5DF14}"/>
              </a:ext>
            </a:extLst>
          </p:cNvPr>
          <p:cNvSpPr txBox="1">
            <a:spLocks/>
          </p:cNvSpPr>
          <p:nvPr/>
        </p:nvSpPr>
        <p:spPr>
          <a:xfrm>
            <a:off x="-309281" y="2017795"/>
            <a:ext cx="9144000" cy="89400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Project 2 Alzheimer's Disease: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Sample size and Analysis Plan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BA0C49-94AF-6348-A500-6FFC79924F5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8190" y="1176983"/>
            <a:ext cx="6401094" cy="61484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3C19C29-F206-A74F-A2B5-7A04A5F61F07}"/>
              </a:ext>
            </a:extLst>
          </p:cNvPr>
          <p:cNvSpPr txBox="1">
            <a:spLocks/>
          </p:cNvSpPr>
          <p:nvPr/>
        </p:nvSpPr>
        <p:spPr>
          <a:xfrm>
            <a:off x="1225519" y="2911802"/>
            <a:ext cx="7299917" cy="63848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800" dirty="0">
                <a:latin typeface="Helvetica Light" panose="020B0403020202020204" pitchFamily="34" charset="0"/>
              </a:rPr>
              <a:t>Joe Froelicher</a:t>
            </a:r>
          </a:p>
        </p:txBody>
      </p:sp>
    </p:spTree>
    <p:extLst>
      <p:ext uri="{BB962C8B-B14F-4D97-AF65-F5344CB8AC3E}">
        <p14:creationId xmlns:p14="http://schemas.microsoft.com/office/powerpoint/2010/main" val="1267912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82110" y="620441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Aims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62801" y="1441525"/>
            <a:ext cx="10726366" cy="43974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Aim 1. Evaluate longitudinal associations between markers of peripheral inflammation, cognition, and brain structure in Amnestic Mild Cognitive Impairment (aMCI).</a:t>
            </a:r>
          </a:p>
          <a:p>
            <a:r>
              <a:rPr lang="en-US" dirty="0"/>
              <a:t>Aim 2. Examine how markers of peripheral inflammation impact the relationship between AD pathology and clinical progression of aMCI.</a:t>
            </a:r>
          </a:p>
          <a:p>
            <a:endParaRPr lang="en-US" dirty="0"/>
          </a:p>
          <a:p>
            <a:r>
              <a:rPr lang="en-US" dirty="0"/>
              <a:t>Goals: </a:t>
            </a:r>
          </a:p>
          <a:p>
            <a:pPr lvl="1"/>
            <a:r>
              <a:rPr lang="en-US" dirty="0"/>
              <a:t>Develop a sample size and analysis plan for these two aims</a:t>
            </a:r>
          </a:p>
          <a:p>
            <a:pPr lvl="1"/>
            <a:r>
              <a:rPr lang="en-US" dirty="0"/>
              <a:t>Develop a budget justification for the 5-year grant proposal</a:t>
            </a:r>
          </a:p>
        </p:txBody>
      </p:sp>
    </p:spTree>
    <p:extLst>
      <p:ext uri="{BB962C8B-B14F-4D97-AF65-F5344CB8AC3E}">
        <p14:creationId xmlns:p14="http://schemas.microsoft.com/office/powerpoint/2010/main" val="361486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137954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Analysis Plan: Aim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40D8F1B-9C8A-470C-880A-CBB80D91D5DC}"/>
              </a:ext>
            </a:extLst>
          </p:cNvPr>
          <p:cNvSpPr txBox="1">
            <a:spLocks/>
          </p:cNvSpPr>
          <p:nvPr/>
        </p:nvSpPr>
        <p:spPr>
          <a:xfrm>
            <a:off x="652126" y="1393977"/>
            <a:ext cx="10896199" cy="40700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Linear regression models</a:t>
            </a:r>
          </a:p>
          <a:p>
            <a:pPr lvl="1"/>
            <a:r>
              <a:rPr lang="en-US" dirty="0"/>
              <a:t>Two outcomes: change in California Verbal learning Test II (CVLT), change in AD-signature cortical thickness</a:t>
            </a:r>
          </a:p>
          <a:p>
            <a:pPr lvl="1"/>
            <a:r>
              <a:rPr lang="en-US" dirty="0"/>
              <a:t>Six biomarkers: IL-6, TNF-alpha, MCP-1, Eotaxin-1, Beta-2 macroglobulin, and ACT</a:t>
            </a:r>
          </a:p>
          <a:p>
            <a:r>
              <a:rPr lang="en-US" dirty="0"/>
              <a:t>One regression model for each biomarker on each outcome including baseline biomarker as a covariate and adjusting for age and sex</a:t>
            </a:r>
          </a:p>
          <a:p>
            <a:r>
              <a:rPr lang="en-US" dirty="0"/>
              <a:t>Repeat these but with change in biomarker as a covariate</a:t>
            </a:r>
          </a:p>
        </p:txBody>
      </p:sp>
    </p:spTree>
    <p:extLst>
      <p:ext uri="{BB962C8B-B14F-4D97-AF65-F5344CB8AC3E}">
        <p14:creationId xmlns:p14="http://schemas.microsoft.com/office/powerpoint/2010/main" val="3605819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137954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Analysis Plan: Aim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A98EC91-3911-47E9-86DC-0DAC2D2CD26A}"/>
              </a:ext>
            </a:extLst>
          </p:cNvPr>
          <p:cNvSpPr txBox="1">
            <a:spLocks/>
          </p:cNvSpPr>
          <p:nvPr/>
        </p:nvSpPr>
        <p:spPr>
          <a:xfrm>
            <a:off x="643675" y="907004"/>
            <a:ext cx="10896199" cy="5043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Linear regression models</a:t>
            </a:r>
          </a:p>
          <a:p>
            <a:pPr lvl="1"/>
            <a:r>
              <a:rPr lang="en-US" dirty="0"/>
              <a:t>Two outcomes: change in California Verbal learning Test II (CVLT), change in AD-signature cortical thickness</a:t>
            </a:r>
          </a:p>
          <a:p>
            <a:pPr lvl="1"/>
            <a:r>
              <a:rPr lang="en-US" dirty="0"/>
              <a:t>Six biomarkers: IL-6, TNF-alpha, MCP-1, Eotaxin-1, Beta-2 macroglobulin, and ACT</a:t>
            </a:r>
          </a:p>
          <a:p>
            <a:r>
              <a:rPr lang="en-US" dirty="0"/>
              <a:t>One regression model for each biomarker on each outcome including adjusting for age and sex</a:t>
            </a:r>
          </a:p>
          <a:p>
            <a:r>
              <a:rPr lang="en-US" dirty="0"/>
              <a:t>Include the interaction of the indicator for amyloid deposition (high/low) and biomarker level and perform backwards model selection on additional covariates</a:t>
            </a:r>
          </a:p>
          <a:p>
            <a:pPr lvl="1"/>
            <a:r>
              <a:rPr lang="en-US" dirty="0"/>
              <a:t>Covariates: demographics, functional, behavioral, medication use, cardiovascular risk, APOE genotype, and diagnostic information</a:t>
            </a:r>
          </a:p>
        </p:txBody>
      </p:sp>
    </p:spTree>
    <p:extLst>
      <p:ext uri="{BB962C8B-B14F-4D97-AF65-F5344CB8AC3E}">
        <p14:creationId xmlns:p14="http://schemas.microsoft.com/office/powerpoint/2010/main" val="1959930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3912508" y="85387"/>
            <a:ext cx="4366984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Sample Size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647900" y="728725"/>
            <a:ext cx="10896199" cy="5043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Used G * Power^</a:t>
            </a:r>
          </a:p>
          <a:p>
            <a:r>
              <a:rPr lang="en-US" dirty="0"/>
              <a:t>Bonferroni correction on Type-I error, 80% power</a:t>
            </a:r>
          </a:p>
          <a:p>
            <a:r>
              <a:rPr lang="en-US" dirty="0"/>
              <a:t>Initial calculation (to detect a correlation of 0.25 for aim 1): N=186</a:t>
            </a:r>
          </a:p>
          <a:p>
            <a:pPr lvl="1"/>
            <a:r>
              <a:rPr lang="en-US" dirty="0"/>
              <a:t>Using N=93 for each of the low and high amyloid groups for aim 2: Power=58%</a:t>
            </a:r>
          </a:p>
          <a:p>
            <a:r>
              <a:rPr lang="en-US" dirty="0"/>
              <a:t>Recalculate with correlations of 0 and 0.4 for each of the low- and high-amyloid groups respectively, and 80% power</a:t>
            </a:r>
          </a:p>
          <a:p>
            <a:pPr lvl="1"/>
            <a:r>
              <a:rPr lang="en-US" dirty="0"/>
              <a:t>New sample size: N = 276</a:t>
            </a:r>
          </a:p>
          <a:p>
            <a:r>
              <a:rPr lang="en-US" dirty="0"/>
              <a:t>After accounting for attrition</a:t>
            </a:r>
          </a:p>
          <a:p>
            <a:pPr lvl="1"/>
            <a:r>
              <a:rPr lang="en-US" dirty="0"/>
              <a:t>Healthy controls: N=121</a:t>
            </a:r>
          </a:p>
          <a:p>
            <a:pPr lvl="1"/>
            <a:r>
              <a:rPr lang="en-US" dirty="0"/>
              <a:t>Amnestic Mild Cognitive Impairment: N=183</a:t>
            </a:r>
          </a:p>
          <a:p>
            <a:pPr marL="0" indent="0" algn="l">
              <a:buNone/>
            </a:pPr>
            <a:r>
              <a:rPr lang="en-US" sz="1200" b="0" i="0" u="none" strike="noStrike" baseline="0" dirty="0">
                <a:latin typeface="LMRoman10-Regular"/>
              </a:rPr>
              <a:t>^</a:t>
            </a:r>
            <a:r>
              <a:rPr lang="en-US" sz="1200" b="0" i="0" u="none" strike="noStrike" baseline="0" dirty="0" err="1">
                <a:latin typeface="LMRoman10-Regular"/>
              </a:rPr>
              <a:t>Faul</a:t>
            </a:r>
            <a:r>
              <a:rPr lang="en-US" sz="1200" b="0" i="0" u="none" strike="noStrike" baseline="0" dirty="0">
                <a:latin typeface="LMRoman10-Regular"/>
              </a:rPr>
              <a:t>, F., </a:t>
            </a:r>
            <a:r>
              <a:rPr lang="en-US" sz="1200" b="0" i="0" u="none" strike="noStrike" baseline="0" dirty="0" err="1">
                <a:latin typeface="LMRoman10-Regular"/>
              </a:rPr>
              <a:t>Erdfelder</a:t>
            </a:r>
            <a:r>
              <a:rPr lang="en-US" sz="1200" b="0" i="0" u="none" strike="noStrike" baseline="0" dirty="0">
                <a:latin typeface="LMRoman10-Regular"/>
              </a:rPr>
              <a:t>, E., Buchner, A., &amp; Lang, A.-G. (2009). Statistical power analyzes using G * Power 3.1: Tests for correlation and regression analyzes. Behavior Research Methods , 41 , 1149-1160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234889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652126" y="96819"/>
            <a:ext cx="10887748" cy="64333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Budget Justification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FD9F334-0583-46EC-BCC4-514FD08BE777}"/>
              </a:ext>
            </a:extLst>
          </p:cNvPr>
          <p:cNvSpPr txBox="1">
            <a:spLocks/>
          </p:cNvSpPr>
          <p:nvPr/>
        </p:nvSpPr>
        <p:spPr>
          <a:xfrm>
            <a:off x="647900" y="1361058"/>
            <a:ext cx="10896199" cy="41358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Statistical support team members:</a:t>
            </a:r>
          </a:p>
          <a:p>
            <a:pPr lvl="1"/>
            <a:r>
              <a:rPr lang="en-US" dirty="0"/>
              <a:t>Data Manager: build and maintain database, documentation</a:t>
            </a:r>
          </a:p>
          <a:p>
            <a:pPr lvl="1"/>
            <a:r>
              <a:rPr lang="en-US" dirty="0"/>
              <a:t>Senior Biostatistician: Team lead, supervision of all analyses, manuscript writing, collaboration with other teams</a:t>
            </a:r>
          </a:p>
          <a:p>
            <a:pPr lvl="1"/>
            <a:r>
              <a:rPr lang="en-US" dirty="0"/>
              <a:t>Junior Biostatistician: Primary analyst, manuscript writing</a:t>
            </a:r>
          </a:p>
          <a:p>
            <a:pPr lvl="1"/>
            <a:r>
              <a:rPr lang="en-US" dirty="0"/>
              <a:t>Research Assistant: Secondary analyst, manuscript writing, support data manager if needed</a:t>
            </a:r>
          </a:p>
          <a:p>
            <a:pPr lvl="1"/>
            <a:r>
              <a:rPr lang="en-US" dirty="0"/>
              <a:t>Total estimated 5-year cost: $389k</a:t>
            </a:r>
          </a:p>
          <a:p>
            <a:r>
              <a:rPr lang="en-US" dirty="0"/>
              <a:t>Team members involved in any published manuscripts </a:t>
            </a:r>
            <a:r>
              <a:rPr lang="en-US" i="1" dirty="0"/>
              <a:t>must</a:t>
            </a:r>
            <a:r>
              <a:rPr lang="en-US" dirty="0"/>
              <a:t> be included as co-authors</a:t>
            </a:r>
          </a:p>
        </p:txBody>
      </p:sp>
    </p:spTree>
    <p:extLst>
      <p:ext uri="{BB962C8B-B14F-4D97-AF65-F5344CB8AC3E}">
        <p14:creationId xmlns:p14="http://schemas.microsoft.com/office/powerpoint/2010/main" val="1792734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13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8E4D3-8E09-4038-B4DD-A6783B078432}"/>
              </a:ext>
            </a:extLst>
          </p:cNvPr>
          <p:cNvSpPr txBox="1">
            <a:spLocks/>
          </p:cNvSpPr>
          <p:nvPr/>
        </p:nvSpPr>
        <p:spPr>
          <a:xfrm>
            <a:off x="838200" y="171162"/>
            <a:ext cx="2840182" cy="2371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Budget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48B76-0726-4284-B47B-89C689F5E8ED}"/>
              </a:ext>
            </a:extLst>
          </p:cNvPr>
          <p:cNvSpPr txBox="1">
            <a:spLocks/>
          </p:cNvSpPr>
          <p:nvPr/>
        </p:nvSpPr>
        <p:spPr>
          <a:xfrm>
            <a:off x="732817" y="1947134"/>
            <a:ext cx="10726366" cy="31950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DEDFBD4-9536-4028-A748-02A4C68C73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591259"/>
              </p:ext>
            </p:extLst>
          </p:nvPr>
        </p:nvGraphicFramePr>
        <p:xfrm>
          <a:off x="4316012" y="171162"/>
          <a:ext cx="7037789" cy="6032132"/>
        </p:xfrm>
        <a:graphic>
          <a:graphicData uri="http://schemas.openxmlformats.org/drawingml/2006/table">
            <a:tbl>
              <a:tblPr/>
              <a:tblGrid>
                <a:gridCol w="2091394">
                  <a:extLst>
                    <a:ext uri="{9D8B030D-6E8A-4147-A177-3AD203B41FA5}">
                      <a16:colId xmlns:a16="http://schemas.microsoft.com/office/drawing/2014/main" val="2520380730"/>
                    </a:ext>
                  </a:extLst>
                </a:gridCol>
                <a:gridCol w="989279">
                  <a:extLst>
                    <a:ext uri="{9D8B030D-6E8A-4147-A177-3AD203B41FA5}">
                      <a16:colId xmlns:a16="http://schemas.microsoft.com/office/drawing/2014/main" val="1813837805"/>
                    </a:ext>
                  </a:extLst>
                </a:gridCol>
                <a:gridCol w="989279">
                  <a:extLst>
                    <a:ext uri="{9D8B030D-6E8A-4147-A177-3AD203B41FA5}">
                      <a16:colId xmlns:a16="http://schemas.microsoft.com/office/drawing/2014/main" val="1788727785"/>
                    </a:ext>
                  </a:extLst>
                </a:gridCol>
                <a:gridCol w="989279">
                  <a:extLst>
                    <a:ext uri="{9D8B030D-6E8A-4147-A177-3AD203B41FA5}">
                      <a16:colId xmlns:a16="http://schemas.microsoft.com/office/drawing/2014/main" val="3928030255"/>
                    </a:ext>
                  </a:extLst>
                </a:gridCol>
                <a:gridCol w="989279">
                  <a:extLst>
                    <a:ext uri="{9D8B030D-6E8A-4147-A177-3AD203B41FA5}">
                      <a16:colId xmlns:a16="http://schemas.microsoft.com/office/drawing/2014/main" val="2203441012"/>
                    </a:ext>
                  </a:extLst>
                </a:gridCol>
                <a:gridCol w="989279">
                  <a:extLst>
                    <a:ext uri="{9D8B030D-6E8A-4147-A177-3AD203B41FA5}">
                      <a16:colId xmlns:a16="http://schemas.microsoft.com/office/drawing/2014/main" val="1498210681"/>
                    </a:ext>
                  </a:extLst>
                </a:gridCol>
              </a:tblGrid>
              <a:tr h="260734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Position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 1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 2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 3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 4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 5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8272769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Senior Biostatistician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4721776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Salary ($)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115000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115000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7763384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Benefits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32200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32200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32200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32200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32200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3309002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Effort (%)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1334437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22080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7360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7360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7360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22080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6478770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Junior Biostatistician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209622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Salary ($)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80000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7191779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Benefits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22400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5484844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Effort (%)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2317108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1679218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 Manager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1411523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Salary ($)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65000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5252511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Benefits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18200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18200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18200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641698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Effort (%)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717379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41600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20800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4160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4681031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Research Assistant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0208643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Salary ($)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31000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2847180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Benefits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13000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4652188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Effort (%)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0705573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11000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22000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176498"/>
                  </a:ext>
                </a:extLst>
              </a:tr>
              <a:tr h="29598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8828917"/>
                  </a:ext>
                </a:extLst>
              </a:tr>
              <a:tr h="260734"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($)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136880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64760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43960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43960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99440</a:t>
                      </a:r>
                      <a:endParaRPr lang="en-US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262" marR="5262" marT="52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3673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1546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604670C-E670-CE47-9545-E6736381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6261"/>
            <a:ext cx="12191999" cy="695076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5F7BDD8-8641-8841-9B92-E853C2D4F027}"/>
              </a:ext>
            </a:extLst>
          </p:cNvPr>
          <p:cNvSpPr/>
          <p:nvPr/>
        </p:nvSpPr>
        <p:spPr>
          <a:xfrm>
            <a:off x="1" y="2025525"/>
            <a:ext cx="7858584" cy="894007"/>
          </a:xfrm>
          <a:prstGeom prst="rect">
            <a:avLst/>
          </a:prstGeom>
          <a:solidFill>
            <a:srgbClr val="CFB87C">
              <a:alpha val="85098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B4D204A-4FCA-0344-A580-1895CAC5DF14}"/>
              </a:ext>
            </a:extLst>
          </p:cNvPr>
          <p:cNvSpPr txBox="1">
            <a:spLocks/>
          </p:cNvSpPr>
          <p:nvPr/>
        </p:nvSpPr>
        <p:spPr>
          <a:xfrm>
            <a:off x="1457490" y="1929783"/>
            <a:ext cx="9144000" cy="108549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Helvetica" pitchFamily="2" charset="0"/>
              </a:rPr>
              <a:t>THANK YOU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BA0C49-94AF-6348-A500-6FFC79924F5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57490" y="1219201"/>
            <a:ext cx="6401094" cy="6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07544"/>
      </p:ext>
    </p:extLst>
  </p:cSld>
  <p:clrMapOvr>
    <a:masterClrMapping/>
  </p:clrMapOvr>
</p:sld>
</file>

<file path=ppt/theme/theme1.xml><?xml version="1.0" encoding="utf-8"?>
<a:theme xmlns:a="http://schemas.openxmlformats.org/drawingml/2006/main" name="Intro Slide">
  <a:themeElements>
    <a:clrScheme name="CU01">
      <a:dk1>
        <a:srgbClr val="000000"/>
      </a:dk1>
      <a:lt1>
        <a:srgbClr val="FFFFFF"/>
      </a:lt1>
      <a:dk2>
        <a:srgbClr val="787878"/>
      </a:dk2>
      <a:lt2>
        <a:srgbClr val="EEECE1"/>
      </a:lt2>
      <a:accent1>
        <a:srgbClr val="CFB87C"/>
      </a:accent1>
      <a:accent2>
        <a:srgbClr val="A49566"/>
      </a:accent2>
      <a:accent3>
        <a:srgbClr val="7B704E"/>
      </a:accent3>
      <a:accent4>
        <a:srgbClr val="E8DDC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01_CUDenver.potx" id="{2CC2ADE1-23D8-884A-9C49-CB7BF9E01E05}" vid="{AB559019-ACC1-6943-AE2E-97CCA9DBCE9D}"/>
    </a:ext>
  </a:extLst>
</a:theme>
</file>

<file path=ppt/theme/theme2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Thank You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arquee">
    <a:dk1>
      <a:srgbClr val="000000"/>
    </a:dk1>
    <a:lt1>
      <a:sysClr val="window" lastClr="FFFFFF"/>
    </a:lt1>
    <a:dk2>
      <a:srgbClr val="5E5E5E"/>
    </a:dk2>
    <a:lt2>
      <a:srgbClr val="DDDDDD"/>
    </a:lt2>
    <a:accent1>
      <a:srgbClr val="418AB3"/>
    </a:accent1>
    <a:accent2>
      <a:srgbClr val="A6B727"/>
    </a:accent2>
    <a:accent3>
      <a:srgbClr val="F69200"/>
    </a:accent3>
    <a:accent4>
      <a:srgbClr val="838383"/>
    </a:accent4>
    <a:accent5>
      <a:srgbClr val="FEC306"/>
    </a:accent5>
    <a:accent6>
      <a:srgbClr val="DF5327"/>
    </a:accent6>
    <a:hlink>
      <a:srgbClr val="F59E00"/>
    </a:hlink>
    <a:folHlink>
      <a:srgbClr val="B2B2B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81A84E6F8D594CAD21E6B680B5374E" ma:contentTypeVersion="8" ma:contentTypeDescription="Create a new document." ma:contentTypeScope="" ma:versionID="9b83884a4ade47f92da577b9a318b867">
  <xsd:schema xmlns:xsd="http://www.w3.org/2001/XMLSchema" xmlns:xs="http://www.w3.org/2001/XMLSchema" xmlns:p="http://schemas.microsoft.com/office/2006/metadata/properties" xmlns:ns2="b8d7004c-99d1-4762-a4f6-96477f3fda9e" targetNamespace="http://schemas.microsoft.com/office/2006/metadata/properties" ma:root="true" ma:fieldsID="0d2953752a358e8f87ced58dc829fa9a" ns2:_="">
    <xsd:import namespace="b8d7004c-99d1-4762-a4f6-96477f3fda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d7004c-99d1-4762-a4f6-96477f3fda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C50C7C1-EF3A-4465-A45E-A625A859B0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d7004c-99d1-4762-a4f6-96477f3fda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80AC08A-0DAE-4BD4-BF14-6BEAE173DF3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6A51F30-A19D-47CE-8D9D-18A2A0D7992C}">
  <ds:schemaRefs>
    <ds:schemaRef ds:uri="b8d7004c-99d1-4762-a4f6-96477f3fda9e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infopath/2007/PartnerControl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21091</TotalTime>
  <Words>612</Words>
  <Application>Microsoft Office PowerPoint</Application>
  <PresentationFormat>Widescreen</PresentationFormat>
  <Paragraphs>159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Meiryo</vt:lpstr>
      <vt:lpstr>Arial</vt:lpstr>
      <vt:lpstr>Arial Black</vt:lpstr>
      <vt:lpstr>Calibri</vt:lpstr>
      <vt:lpstr>Calibri Light</vt:lpstr>
      <vt:lpstr>Helvetica</vt:lpstr>
      <vt:lpstr>Helvetica Light</vt:lpstr>
      <vt:lpstr>LMRoman10-Regular</vt:lpstr>
      <vt:lpstr>Wingdings</vt:lpstr>
      <vt:lpstr>Intro Slide</vt:lpstr>
      <vt:lpstr>Office Theme</vt:lpstr>
      <vt:lpstr>Thank You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Adams, Sarah</dc:creator>
  <cp:lastModifiedBy>Froelicher, Joseph</cp:lastModifiedBy>
  <cp:revision>129</cp:revision>
  <dcterms:created xsi:type="dcterms:W3CDTF">2020-01-27T22:52:20Z</dcterms:created>
  <dcterms:modified xsi:type="dcterms:W3CDTF">2021-11-01T18:32:23Z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0x0101008581A84E6F8D594CAD21E6B680B5374E</vt:lpwstr>
  </property>
</Properties>
</file>